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C1F1-8359-4C74-9803-1CD2E55810BE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9AC80-C416-4359-9E85-ED4002E65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572428" cy="1470025"/>
          </a:xfrm>
        </p:spPr>
        <p:txBody>
          <a:bodyPr>
            <a:noAutofit/>
          </a:bodyPr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УТВЕРЖДЕН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комиссии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делам несовершеннолетних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защите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их прав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администрации Нижнеилимского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муниципального района 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 «20» января 2016 года № 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928802"/>
            <a:ext cx="7858180" cy="4500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</a:p>
          <a:p>
            <a:pPr algn="ctr"/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межведомственного взаимодействия субъектов системы профилактики безнадзорности и правонарушений несовершеннолетних по организации индивидуальной профилактической работы в отношении семей и (или) несовершеннолетних, находящихся </a:t>
            </a:r>
            <a:b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социально опасном положении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214290"/>
            <a:ext cx="8215370" cy="230832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несовершеннолетних или семьях, где ребенок (дети) не посещают или систематически пропускают занятия в образовательных организациях;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выявлении несовершеннолетних с ограниченными возможностями здоровья и (или) отклонениями в поведении, а также имеющих проблемы в обучении;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несовершеннолетних, самовольно покинувших школы-интернаты и другие образовательные организации для детей-сирот и детей, оставшихся без попечения родителей.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000372"/>
            <a:ext cx="3143272" cy="17543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органа управления образованием и (или) образовательной организации (ответственный субъект системы профилактики)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 rot="5400000">
            <a:off x="1893075" y="275033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57620" y="3071810"/>
            <a:ext cx="2500330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органов опеки и попечительства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786316" y="2786058"/>
            <a:ext cx="5715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2264" y="3071810"/>
            <a:ext cx="2428892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Иной представитель субъекта системы профилактики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зависимости от ситуации)</a:t>
            </a:r>
          </a:p>
        </p:txBody>
      </p:sp>
      <p:cxnSp>
        <p:nvCxnSpPr>
          <p:cNvPr id="23" name="Прямая со стрелкой 22"/>
          <p:cNvCxnSpPr>
            <a:endCxn id="21" idx="0"/>
          </p:cNvCxnSpPr>
          <p:nvPr/>
        </p:nvCxnSpPr>
        <p:spPr>
          <a:xfrm rot="5400000">
            <a:off x="7500958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дзаголовок 2"/>
          <p:cNvSpPr txBox="1">
            <a:spLocks/>
          </p:cNvSpPr>
          <p:nvPr/>
        </p:nvSpPr>
        <p:spPr>
          <a:xfrm>
            <a:off x="3929058" y="4286256"/>
            <a:ext cx="2357454" cy="121444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член КДН и ЗП по поручению председателя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КДН и ЗП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4143372" y="278605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4285851" y="4143777"/>
            <a:ext cx="2865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9724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28662" y="357166"/>
            <a:ext cx="7500990" cy="28623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выявлении семей и (или) несовершеннолетних, находящихся в социально опасном положении;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несовершеннолетних, нуждающихся в помощи государства в связи с безнадзорностью или беспризорностью;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несовершеннолетних, нуждающихся в помощи государства в связи с самовольным уходом из областных государственных учреждений социального обслуживания, из семей, в том числе приемных семей;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выявлении несовершеннолетних, находящихся в социально опасном положении, а также семьи, несовершеннолетние члены  которых нуждаются в социальных услугах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714752"/>
            <a:ext cx="2643206" cy="20313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органов социальной защиты населения и учреждения социального обслуживания (ответственный субъект системы профилактики)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965307" y="3463925"/>
            <a:ext cx="500066" cy="158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14744" y="3857628"/>
            <a:ext cx="2500330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органов опеки и попечительства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4751390" y="3535362"/>
            <a:ext cx="642939" cy="158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29388" y="3714752"/>
            <a:ext cx="2428892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Иной представитель субъекта системы профилактики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зависимости от ситуации)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7393007" y="3464719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дзаголовок 2"/>
          <p:cNvSpPr txBox="1">
            <a:spLocks/>
          </p:cNvSpPr>
          <p:nvPr/>
        </p:nvSpPr>
        <p:spPr>
          <a:xfrm>
            <a:off x="3857620" y="5286388"/>
            <a:ext cx="2357454" cy="121444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член КДН и ЗП по поручению председателя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КДН и ЗП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>
            <a:off x="4179488" y="5035958"/>
            <a:ext cx="50006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107653" y="3536157"/>
            <a:ext cx="64373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293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6143668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семьях и несовершеннолетних, систематически незаконно употребляющих наркотические средства, токсические и психотропные вещества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857364"/>
            <a:ext cx="2786082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ОМВД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по Нижнеилимскому району (ответственный субъект системы профилактики)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000232" y="1500174"/>
            <a:ext cx="714380" cy="158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86182" y="1928802"/>
            <a:ext cx="2428892" cy="286232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органов по контролю за оборотом наркотических средств и психотропных веществ (соисполнитель ответственного субъекта системы профилактики)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4608513" y="1535099"/>
            <a:ext cx="785818" cy="158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388" y="1643050"/>
            <a:ext cx="2428892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Иной представитель субъекта системы профилактики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зависимости от ситуации)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6822297" y="1393017"/>
            <a:ext cx="500066" cy="158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дзаголовок 2"/>
          <p:cNvSpPr txBox="1">
            <a:spLocks/>
          </p:cNvSpPr>
          <p:nvPr/>
        </p:nvSpPr>
        <p:spPr>
          <a:xfrm>
            <a:off x="1142976" y="3643314"/>
            <a:ext cx="2357454" cy="1214446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член КДН и ЗП по поручению председателя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КДН и ЗП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2714612" y="1500174"/>
            <a:ext cx="71438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786844" y="3356768"/>
            <a:ext cx="571504" cy="158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108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357166"/>
            <a:ext cx="8072493" cy="3970318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выявлении семьи, где один или оба родителя, осуждены к наказаниям или мерам уголовно – правового характера, не связанным с лишением свободы;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несовершеннолетних, состоящих на учете в уголовно-исполнительной инспекции осужденных к мерам наказания, несвязанным с лишением свободы;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случаях совершения несовершеннолетними осужденными правонарушений или антиобщественных действий, нарушения ими установленных судом запретов и (или) ограничений или уклонения от исполнения возложенных на них судом обязанностей;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фактах уклонения от воспитания детей и ухода за ними, ведения антиобщественного образа жизни осужденными, имеющими детей до четырнадцатилетнего возраста, которым судом предоставлена отсрочка отбывания наказания.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786322"/>
            <a:ext cx="2857520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уголовно - исполнительной инспекции (ответственный субъект системы профилактики)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428728" y="4572008"/>
            <a:ext cx="428628" cy="15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86512" y="4786322"/>
            <a:ext cx="2286016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ОМВД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по Нижнеилимскому району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7144563" y="4571213"/>
            <a:ext cx="427834" cy="79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0430" y="4786322"/>
            <a:ext cx="2428892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Иной представитель субъекта системы профилактики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зависимости от ситуации)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501357" y="4571213"/>
            <a:ext cx="428626" cy="15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3986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6929486" cy="1214446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несовершеннолетних, нуждающихся в оказании помощи в организации отдыха, досуга, занятости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28596" y="1928802"/>
            <a:ext cx="2928958" cy="120032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по культуре, спорту и молодёжной политике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(ответственный субъект системы профилактики)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285984" y="1571612"/>
            <a:ext cx="357190" cy="35719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43306" y="2000240"/>
            <a:ext cx="2428892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органа и учреждения культуры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4564944" y="1792984"/>
            <a:ext cx="442742" cy="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12" y="2071678"/>
            <a:ext cx="2500330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Иной представитель субъекта системы профилактики (в зависимости от ситуации);</a:t>
            </a:r>
          </a:p>
        </p:txBody>
      </p:sp>
      <p:cxnSp>
        <p:nvCxnSpPr>
          <p:cNvPr id="22" name="Прямая со стрелкой 21"/>
          <p:cNvCxnSpPr>
            <a:endCxn id="20" idx="0"/>
          </p:cNvCxnSpPr>
          <p:nvPr/>
        </p:nvCxnSpPr>
        <p:spPr>
          <a:xfrm rot="16200000" flipH="1">
            <a:off x="7090189" y="1625190"/>
            <a:ext cx="500066" cy="392909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дзаголовок 2"/>
          <p:cNvSpPr txBox="1">
            <a:spLocks/>
          </p:cNvSpPr>
          <p:nvPr/>
        </p:nvSpPr>
        <p:spPr>
          <a:xfrm>
            <a:off x="3643306" y="3429000"/>
            <a:ext cx="2357454" cy="1214446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член КДН и ЗП по поручению председателя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КДН и ЗП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3858414" y="1785926"/>
            <a:ext cx="427834" cy="79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821901" y="3178967"/>
            <a:ext cx="500066" cy="15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497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058152" cy="1571636"/>
          </a:xfr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 выявлении семей и несовершеннолетних, нуждающихся в предоставлении услуг по трудоустройству или профессиональной ориентации.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357694"/>
            <a:ext cx="2357454" cy="1285884"/>
          </a:xfr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 КДН и ЗП по поручению председателя КДН и ЗП;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714620"/>
            <a:ext cx="2286016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 занятости населения (ответственный субъект системы профилактики);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2857496"/>
            <a:ext cx="2428892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по культуре, спорту и молодёжной политике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6512" y="2643182"/>
            <a:ext cx="2500330" cy="1483527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Иной представитель субъекта системы профилактики (в зависимости от ситуации);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2071670" y="1928802"/>
            <a:ext cx="785818" cy="78581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8" idx="0"/>
          </p:cNvCxnSpPr>
          <p:nvPr/>
        </p:nvCxnSpPr>
        <p:spPr>
          <a:xfrm rot="5400000">
            <a:off x="4394199" y="2392355"/>
            <a:ext cx="928694" cy="15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 rot="16200000" flipH="1">
            <a:off x="6911596" y="2018101"/>
            <a:ext cx="714378" cy="53578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79025" y="2393149"/>
            <a:ext cx="928694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857620" y="4071942"/>
            <a:ext cx="571504" cy="15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350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428604"/>
            <a:ext cx="82153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Принятие КДН и ЗП решений о постановке на учет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очередном заседании КДН и ЗП 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законного представителя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несовершеннолетнего к административной ответственности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2071678"/>
            <a:ext cx="221457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ассмотрение вопроса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постановке семьи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несовершеннолетнего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учет в Банк данных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143240" y="1142984"/>
            <a:ext cx="3214710" cy="2000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после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вступления в законную силу решения о привлечении к административной ответственности </a:t>
            </a:r>
          </a:p>
        </p:txBody>
      </p:sp>
      <p:sp>
        <p:nvSpPr>
          <p:cNvPr id="8" name="Стрелка влево 7"/>
          <p:cNvSpPr/>
          <p:nvPr/>
        </p:nvSpPr>
        <p:spPr>
          <a:xfrm>
            <a:off x="3000364" y="2857496"/>
            <a:ext cx="3143272" cy="2071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изучается и анализируется Акт первичного обследования и другие имеющиеся документы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143380"/>
            <a:ext cx="257176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КДН и ЗП о постановке на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принимается большинством голосов присутствующих на заседании членов КДН и ЗП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4714884"/>
            <a:ext cx="214314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ассмотрение результатов проведения ИПР,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6 месяцев с момента постановки семьи и (или) несовершеннолетнего на учет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143240" y="4643446"/>
            <a:ext cx="3429024" cy="221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ешением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КДН и ЗП определяется субъект системы профилактики, ответственный за проведение ИПР с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семьей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(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или) несовершеннолетним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807249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Индивидуальная профилактическая работа </a:t>
            </a: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71546"/>
            <a:ext cx="207170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по ИПР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857488" y="1357298"/>
            <a:ext cx="3571900" cy="1643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рабочих дней разрабатывает межведомственный комплексный план по ИПР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2143116"/>
            <a:ext cx="2000264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комплексного плана по ИПР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очередном заседании КДН и ЗП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2857488" y="3571876"/>
            <a:ext cx="3571900" cy="16430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дней, направляет план по ИПР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286256"/>
            <a:ext cx="228601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 и ЗП, в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ОГКУ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«Центр социальной помощи семье и детям Нижнеилимского района», другим заинтересованным субъектам системы профилактики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35824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Информирование о постановке на учёт в </a:t>
            </a:r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</a:t>
            </a: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000108"/>
            <a:ext cx="835824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постановлений КДН и ЗП о постановке 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отношении семей и (или) несовершеннолетних, находящихся в социально опасном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положении, направляются не позднее 5 рабочих дней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2285992"/>
            <a:ext cx="214314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законные представители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несовершеннолетнего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228599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ОГКУ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 «Центр социальной помощи семье и детям Нижнеилимского района»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2285992"/>
            <a:ext cx="1571636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субъекты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профилактики для принятия в рамках их компетенции решения о постановке семьи и (или) несовершеннолетнего на свой ведомственный учет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285992"/>
            <a:ext cx="1500198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ответственный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ИПР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214546" y="3714752"/>
            <a:ext cx="4572032" cy="29289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7 рабочих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дней, направляют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свои предложения для включения в межведомственный комплексный план по ИПР</a:t>
            </a:r>
          </a:p>
        </p:txBody>
      </p: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 rot="16200000" flipH="1">
            <a:off x="7643834" y="2000240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0" idx="0"/>
          </p:cNvCxnSpPr>
          <p:nvPr/>
        </p:nvCxnSpPr>
        <p:spPr>
          <a:xfrm rot="10800000" flipV="1">
            <a:off x="1107258" y="2000240"/>
            <a:ext cx="392909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2928926" y="2071678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5715008" y="2000240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1071546"/>
            <a:ext cx="7786742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системы профилактики, задействованные в исполнении мероприятий межведомственного комплексного плана, ежеквартально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5 числа месяца, следующего за отчетным периодом, или не позднее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дней с момента окончания срока проведения ими плановых мероприятий направляют ответственному по ИПР сведения о реализации ими вышеуказанных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85720" y="2714620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ОМВД России по Нижнеилимскому району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5000636"/>
            <a:ext cx="185738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культуре, спорту и делам молодежи администрации Нижнеилимского района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5143512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Департамента образования администрации Нижнеилимского муниципального района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858016" y="2786058"/>
            <a:ext cx="18573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ОГБУЗ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"Железногорская РБ"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3571876"/>
            <a:ext cx="185738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ОГКУ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"Управление социальной защиты населения по Нижнеилимскому району"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858016" y="3571876"/>
            <a:ext cx="185738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опеки и попечительства граждан Управления министерства социального развития, опеки и попечительства Иркутской области по Нижнеилимскому району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28926" y="2571744"/>
            <a:ext cx="142876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Нижнеилимскому району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ФКУУИИ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ГУФСИН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по Иркутской области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928926" y="4000504"/>
            <a:ext cx="142876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ОГКУ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 "Центр социальной помощи семье и детям Нижнеилимского района"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786314" y="2500306"/>
            <a:ext cx="142876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ОГКУ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Центр занятости населения по Нижнеилимскому району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786314" y="3929066"/>
            <a:ext cx="142876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ОГКУ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Центр профилактики наркомании Иркутской области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03848" y="5581249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организации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571736" y="1500174"/>
            <a:ext cx="392909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КДН и ЗП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hape 52"/>
          <p:cNvCxnSpPr>
            <a:endCxn id="25" idx="0"/>
          </p:cNvCxnSpPr>
          <p:nvPr/>
        </p:nvCxnSpPr>
        <p:spPr>
          <a:xfrm>
            <a:off x="6429388" y="1785926"/>
            <a:ext cx="1357322" cy="1000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endCxn id="18" idx="0"/>
          </p:cNvCxnSpPr>
          <p:nvPr/>
        </p:nvCxnSpPr>
        <p:spPr>
          <a:xfrm rot="10800000" flipV="1">
            <a:off x="1214414" y="1714488"/>
            <a:ext cx="1357322" cy="1000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endCxn id="36" idx="0"/>
          </p:cNvCxnSpPr>
          <p:nvPr/>
        </p:nvCxnSpPr>
        <p:spPr>
          <a:xfrm rot="16200000" flipH="1">
            <a:off x="5214942" y="2214554"/>
            <a:ext cx="428626" cy="142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33" idx="0"/>
          </p:cNvCxnSpPr>
          <p:nvPr/>
        </p:nvCxnSpPr>
        <p:spPr>
          <a:xfrm rot="5400000">
            <a:off x="3500430" y="2285992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ная линия уступом 80"/>
          <p:cNvCxnSpPr>
            <a:stCxn id="50" idx="1"/>
            <a:endCxn id="26" idx="3"/>
          </p:cNvCxnSpPr>
          <p:nvPr/>
        </p:nvCxnSpPr>
        <p:spPr>
          <a:xfrm rot="10800000" flipV="1">
            <a:off x="2143108" y="1857363"/>
            <a:ext cx="428628" cy="23217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>
            <a:endCxn id="19" idx="3"/>
          </p:cNvCxnSpPr>
          <p:nvPr/>
        </p:nvCxnSpPr>
        <p:spPr>
          <a:xfrm rot="5400000">
            <a:off x="464315" y="3536157"/>
            <a:ext cx="3786214" cy="4286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hape 86"/>
          <p:cNvCxnSpPr>
            <a:endCxn id="34" idx="1"/>
          </p:cNvCxnSpPr>
          <p:nvPr/>
        </p:nvCxnSpPr>
        <p:spPr>
          <a:xfrm rot="16200000" flipH="1">
            <a:off x="1625182" y="3303983"/>
            <a:ext cx="2393174" cy="2143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hape 93"/>
          <p:cNvCxnSpPr>
            <a:endCxn id="42" idx="3"/>
          </p:cNvCxnSpPr>
          <p:nvPr/>
        </p:nvCxnSpPr>
        <p:spPr>
          <a:xfrm rot="5400000">
            <a:off x="5089927" y="3268265"/>
            <a:ext cx="2393171" cy="1428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hape 103"/>
          <p:cNvCxnSpPr>
            <a:endCxn id="22" idx="1"/>
          </p:cNvCxnSpPr>
          <p:nvPr/>
        </p:nvCxnSpPr>
        <p:spPr>
          <a:xfrm rot="16200000" flipH="1">
            <a:off x="4786314" y="3643314"/>
            <a:ext cx="3786214" cy="3571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50" idx="3"/>
            <a:endCxn id="28" idx="1"/>
          </p:cNvCxnSpPr>
          <p:nvPr/>
        </p:nvCxnSpPr>
        <p:spPr>
          <a:xfrm>
            <a:off x="6500826" y="1857364"/>
            <a:ext cx="357190" cy="239317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50" idx="2"/>
          </p:cNvCxnSpPr>
          <p:nvPr/>
        </p:nvCxnSpPr>
        <p:spPr>
          <a:xfrm>
            <a:off x="4536281" y="2214554"/>
            <a:ext cx="0" cy="3366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357158" y="285728"/>
            <a:ext cx="83582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Субъекты  системы профилактики Нижнеилимского района</a:t>
            </a:r>
            <a:endPara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7493" y="5581249"/>
            <a:ext cx="1281895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ОКДН городских и сельских поселений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357951" y="2285992"/>
            <a:ext cx="0" cy="3326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0112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цели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межведомственного взаимодействия субъектов системы профилактики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929066"/>
            <a:ext cx="70009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x-none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устранение причин и условий, способствующих безнадзорности и правонарушениям несовершеннолетних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857496"/>
            <a:ext cx="70009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x-none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устранение причин и условий, способствующих семейному неблагополучию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1714488"/>
            <a:ext cx="70009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x-none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прав и законных интересов несовершеннолетних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5000636"/>
            <a:ext cx="700092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межведомственного взаимодействия субъектов системы профилактики при реализации системы социальных, правовых, психолого-педагогических и иных мер, направленных на нормализацию внутрисемейных отношений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0112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задачами межведомственного взаимодействия субъектов системы профилактики</a:t>
            </a: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714488"/>
            <a:ext cx="72152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раннее выявление семей и (или) несовершеннолетних, находящихся в социально опасном положении, и своевременное устранение причин и условий, способствующих этому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857496"/>
            <a:ext cx="72152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коллегиального решения о постановке на учет и снятии с учета семей и (или) несовершеннолетних, находящихся в социально опасном положении, в Банк данных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929066"/>
            <a:ext cx="72152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межведомственного комплексного плана индивидуальной профилактической работы с семьями и (или) несовершеннолетними, находящимися в социально опасном положении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072074"/>
            <a:ext cx="72152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мер по защите и восстановлению прав и законных интересов несовершеннолетних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571612"/>
            <a:ext cx="8501122" cy="3643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Межведомственное взаимодействие </a:t>
            </a:r>
            <a:endPara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субъектов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профилактики основывается </a:t>
            </a:r>
            <a:endPara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принципах, определенных частью 2 статьи 2  Федерального закона № 120-ФЗ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35824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олучение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объективной информации 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проверки по установлению факта нахождения семьи и (или) несовершеннолетнего в социально опасном положении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357298"/>
            <a:ext cx="1500198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КДН и ЗП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1785926"/>
            <a:ext cx="200026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профилактики, члены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КДН и ЗП 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214546" y="1142984"/>
            <a:ext cx="4429156" cy="2000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3 рабочих дней, поручает провести первичное обследование условий жизни семьи и (или) несовершеннолетнего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2071670" y="2786058"/>
            <a:ext cx="4429156" cy="22145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3 рабочих дней , направляют информацию о профилактической работе, оказанных услугах и иные имеющиеся сведения в отношении семьи и (или) несовершеннолетнего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3857628"/>
            <a:ext cx="157163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КДН и ЗП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285984" y="4714884"/>
            <a:ext cx="4572032" cy="21431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направляет информацию для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принятия соответствующих мер</a:t>
            </a:r>
            <a:b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72330" y="5072074"/>
            <a:ext cx="185738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внутренних дел по месту проживания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4282" y="285728"/>
            <a:ext cx="8715436" cy="3323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неисполнении обязанностей по содержанию, воспитанию, обучению, защите прав и законных интересов несовершеннолетних родителями или иными лицами, на которых возложены эти обязанности, а равно педагогом или другим работником образовательной, воспитательной, лечебной либо иной организации, в том числе, если эти деяния соединены с жестоким обращением;</a:t>
            </a:r>
            <a:endParaRPr lang="ru-RU" sz="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причинении несовершеннолетним телесных повреждений (побои, истязания);</a:t>
            </a:r>
            <a:endParaRPr lang="ru-RU" sz="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угрозе причинения или причинении насильственных действий сексуального характера против половой неприкосновенности и половой свободы несовершеннолетних;</a:t>
            </a:r>
            <a:endParaRPr lang="ru-RU" sz="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изготовлении и/или обороте материалов, предметов с порнографическими изображениями несовершеннолетних; </a:t>
            </a:r>
            <a:endParaRPr lang="ru-RU" sz="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вовлечении несовершеннолетних взрослыми лицами в совершение правонарушений либо антиобщественных действий, в том числе в употребление спиртных напитков, наркотических средств, одурманивающих веществ, занятие бродяжничеством, попрошайничеством, проституцией;</a:t>
            </a:r>
            <a:endParaRPr lang="ru-RU" sz="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семьях, в которых родители или иные законные представители несовершеннолетних употребляют спиртные напитки, наркотические средства и психотропные вещества;</a:t>
            </a:r>
            <a:endParaRPr lang="ru-RU" sz="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совершении несовершеннолетним противоправных деяний.</a:t>
            </a:r>
            <a:endParaRPr lang="ru-RU" b="1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143380"/>
            <a:ext cx="2786082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Представитель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ОМВД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России по Нижнеилимскому району (ответственный субъект системы профилактики)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499376" y="3857630"/>
            <a:ext cx="572295" cy="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14678" y="4143380"/>
            <a:ext cx="2500330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Представитель органов опеки и попечительства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4106858" y="3893348"/>
            <a:ext cx="5008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57884" y="4143380"/>
            <a:ext cx="2786082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Иной представитель субъекта системы профилактики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(в зависимости от ситуации)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7108050" y="3893346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одзаголовок 2"/>
          <p:cNvSpPr txBox="1">
            <a:spLocks/>
          </p:cNvSpPr>
          <p:nvPr/>
        </p:nvSpPr>
        <p:spPr>
          <a:xfrm>
            <a:off x="3286116" y="5286388"/>
            <a:ext cx="2357454" cy="121444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член КДН и ЗП по поручению председателя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КДН и ЗП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4894265" y="517843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678363" y="3893347"/>
            <a:ext cx="50086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648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357166"/>
            <a:ext cx="8072494" cy="42780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смерти родителей или иных законных представителей несовершеннолетних, лишения родителей их родительских прав, ограничения их в родительских правах, признания родителей или иных законных представителей недееспособными, их болезни;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длительном отсутствии родителей или иных законных представителей несовершеннолетних;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уклонении родителей или иных законных представителей от воспитания детей или от защиты их прав и интересов, в том числе при отказе родителей взять своих детей из образовательных организаций, медицинских организаций, организаций, оказывающих социальные услуги, или аналогичных организаций;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других случаях отсутствия родительского попечения;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создании действиями или бездействием родителей или иных законных представителей условий, представляющих угрозу жизни или здоровью детей либо препятствующих их нормальному воспитанию и развитию;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совершении противоправных деяний несовершеннолетними, находящимися под опекой (попечительством), а также в организациях для детей-сирот и детей, оставшихся без попечения родителей.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5000636"/>
            <a:ext cx="2786082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органов опеки и попечительства (ответственный субъект системы профилактики)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822431" y="482124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28992" y="5000636"/>
            <a:ext cx="2143140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ОМВД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по Нижнеилимскому району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endCxn id="8" idx="0"/>
          </p:cNvCxnSpPr>
          <p:nvPr/>
        </p:nvCxnSpPr>
        <p:spPr>
          <a:xfrm rot="5400000">
            <a:off x="4322761" y="482124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57884" y="5000636"/>
            <a:ext cx="2786082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Иной представитель субъекта системы профилактики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зависимости от ситуации)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7179488" y="4822042"/>
            <a:ext cx="35719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236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357166"/>
            <a:ext cx="7572428" cy="230832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несовершеннолетних, нуждающихся в медицинском обследовании, лечении и наблюдении;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родителях несовершеннолетнего, которые умышленно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выполняют рекомендации по лечению, профилактике и уходу за ребенком (детьми);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жестоком обращении с ребенком;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несовершеннолетних, находящихся в состоянии алкогольного или наркотического опьянения.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3071810"/>
            <a:ext cx="2928958" cy="20313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органа управления здравоохранением и (или) учреждения здравоохранения (ответственный субъект системы профилактики)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2285985" y="2857495"/>
            <a:ext cx="4286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71934" y="3071810"/>
            <a:ext cx="2286016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ОМВД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по Нижнеилимскому району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3071810"/>
            <a:ext cx="2428892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Иной представитель субъекта системы профилактики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зависимости от ситуации)</a:t>
            </a:r>
          </a:p>
        </p:txBody>
      </p:sp>
      <p:cxnSp>
        <p:nvCxnSpPr>
          <p:cNvPr id="25" name="Прямая со стрелкой 24"/>
          <p:cNvCxnSpPr>
            <a:endCxn id="22" idx="0"/>
          </p:cNvCxnSpPr>
          <p:nvPr/>
        </p:nvCxnSpPr>
        <p:spPr>
          <a:xfrm rot="5400000">
            <a:off x="5000628" y="285749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23" idx="0"/>
          </p:cNvCxnSpPr>
          <p:nvPr/>
        </p:nvCxnSpPr>
        <p:spPr>
          <a:xfrm rot="5400000">
            <a:off x="7572396" y="285749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дзаголовок 2"/>
          <p:cNvSpPr txBox="1">
            <a:spLocks/>
          </p:cNvSpPr>
          <p:nvPr/>
        </p:nvSpPr>
        <p:spPr>
          <a:xfrm>
            <a:off x="4000496" y="4429132"/>
            <a:ext cx="2357454" cy="121444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член КДН и ЗП по поручению председателя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КДН и ЗП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5785652" y="2857496"/>
            <a:ext cx="4294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5930116" y="4356900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417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1650</Words>
  <Application>Microsoft Office PowerPoint</Application>
  <PresentationFormat>Экран (4:3)</PresentationFormat>
  <Paragraphs>142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УТВЕРЖДЕН постановлением комиссии  по делам несовершеннолетних и защите их прав  администрации Нижнеилимского муниципального района   от «20» января 2016 года №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О выявлении семей и несовершеннолетних, нуждающихся в предоставлении услуг по трудоустройству или профессиональной ориентации. </vt:lpstr>
      <vt:lpstr>Слайд 16</vt:lpstr>
      <vt:lpstr>Слайд 17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утвержден</dc:title>
  <dc:creator>User</dc:creator>
  <cp:lastModifiedBy>Mufasa</cp:lastModifiedBy>
  <cp:revision>38</cp:revision>
  <dcterms:created xsi:type="dcterms:W3CDTF">2016-02-16T03:58:30Z</dcterms:created>
  <dcterms:modified xsi:type="dcterms:W3CDTF">2016-10-14T05:05:17Z</dcterms:modified>
</cp:coreProperties>
</file>